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8" r:id="rId3"/>
    <p:sldId id="257" r:id="rId4"/>
    <p:sldId id="259" r:id="rId5"/>
    <p:sldId id="260" r:id="rId6"/>
    <p:sldId id="261" r:id="rId7"/>
    <p:sldId id="262" r:id="rId8"/>
    <p:sldId id="263" r:id="rId9"/>
    <p:sldId id="264" r:id="rId10"/>
    <p:sldId id="265" r:id="rId11"/>
  </p:sldIdLst>
  <p:sldSz cx="18288000" cy="10287000"/>
  <p:notesSz cx="6858000" cy="9144000"/>
  <p:embeddedFontLst>
    <p:embeddedFont>
      <p:font typeface="Raleway" pitchFamily="2" charset="0"/>
      <p:regular r:id="rId13"/>
      <p:bold r:id="rId14"/>
      <p:italic r:id="rId15"/>
      <p:boldItalic r:id="rId16"/>
    </p:embeddedFont>
    <p:embeddedFont>
      <p:font typeface="Raleway Bold" charset="0"/>
      <p:regular r:id="rId17"/>
    </p:embeddedFont>
    <p:embeddedFont>
      <p:font typeface="Raleway Medium" pitchFamily="2" charset="0"/>
      <p:regular r:id="rId18"/>
      <p:italic r:id="rId19"/>
    </p:embeddedFont>
    <p:embeddedFont>
      <p:font typeface="Raleway Semi-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577" autoAdjust="0"/>
    <p:restoredTop sz="94622" autoAdjust="0"/>
  </p:normalViewPr>
  <p:slideViewPr>
    <p:cSldViewPr>
      <p:cViewPr varScale="1">
        <p:scale>
          <a:sx n="57" d="100"/>
          <a:sy n="57" d="100"/>
        </p:scale>
        <p:origin x="510"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svg>
</file>

<file path=ppt/media/image20.sv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F97B6A7-28DC-4CAA-9F39-02F0CAC699E3}" type="datetimeFigureOut">
              <a:rPr lang="en-IN" smtClean="0"/>
              <a:t>08-04-2024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B4129A-D91A-4C0F-9C00-17E0B5B87A5F}" type="slidenum">
              <a:rPr lang="en-IN" smtClean="0"/>
              <a:t>‹#›</a:t>
            </a:fld>
            <a:endParaRPr lang="en-IN"/>
          </a:p>
        </p:txBody>
      </p:sp>
    </p:spTree>
    <p:extLst>
      <p:ext uri="{BB962C8B-B14F-4D97-AF65-F5344CB8AC3E}">
        <p14:creationId xmlns:p14="http://schemas.microsoft.com/office/powerpoint/2010/main" val="3766977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9B4129A-D91A-4C0F-9C00-17E0B5B87A5F}" type="slidenum">
              <a:rPr lang="en-IN" smtClean="0"/>
              <a:t>1</a:t>
            </a:fld>
            <a:endParaRPr lang="en-IN"/>
          </a:p>
        </p:txBody>
      </p:sp>
    </p:spTree>
    <p:extLst>
      <p:ext uri="{BB962C8B-B14F-4D97-AF65-F5344CB8AC3E}">
        <p14:creationId xmlns:p14="http://schemas.microsoft.com/office/powerpoint/2010/main" val="717880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drive.google.com/file/d/1V4ZK4LGYCQ7FiQXavGaSOiwUGPoy9GNB/view?usp=sharing" TargetMode="External"/><Relationship Id="rId3" Type="http://schemas.openxmlformats.org/officeDocument/2006/relationships/image" Target="../media/image1.png"/><Relationship Id="rId7" Type="http://schemas.openxmlformats.org/officeDocument/2006/relationships/hyperlink" Target="https://youtu.be/f1-WWHE4rbA"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20.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hyperlink" Target="https://drive.google.com/file/d/1V4ZK4LGYCQ7FiQXavGaSOiwUGPoy9GNB/view?usp=sharing" TargetMode="External"/><Relationship Id="rId4" Type="http://schemas.openxmlformats.org/officeDocument/2006/relationships/hyperlink" Target="https://youtu.be/f1-WWHE4rbA"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sv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rot="-10800000">
            <a:off x="0" y="0"/>
            <a:ext cx="11506200" cy="10287000"/>
          </a:xfrm>
          <a:custGeom>
            <a:avLst/>
            <a:gdLst/>
            <a:ahLst/>
            <a:cxnLst/>
            <a:rect l="l" t="t" r="r" b="b"/>
            <a:pathLst>
              <a:path w="11853512" h="11853512">
                <a:moveTo>
                  <a:pt x="0" y="0"/>
                </a:moveTo>
                <a:lnTo>
                  <a:pt x="11853512" y="0"/>
                </a:lnTo>
                <a:lnTo>
                  <a:pt x="11853512" y="11853512"/>
                </a:lnTo>
                <a:lnTo>
                  <a:pt x="0" y="1185351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p:cNvSpPr/>
          <p:nvPr/>
        </p:nvSpPr>
        <p:spPr>
          <a:xfrm>
            <a:off x="11708050" y="2085033"/>
            <a:ext cx="5746778" cy="6258867"/>
          </a:xfrm>
          <a:custGeom>
            <a:avLst/>
            <a:gdLst/>
            <a:ahLst/>
            <a:cxnLst/>
            <a:rect l="l" t="t" r="r" b="b"/>
            <a:pathLst>
              <a:path w="5746778" h="6258867">
                <a:moveTo>
                  <a:pt x="0" y="0"/>
                </a:moveTo>
                <a:lnTo>
                  <a:pt x="5746778" y="0"/>
                </a:lnTo>
                <a:lnTo>
                  <a:pt x="5746778" y="6258868"/>
                </a:lnTo>
                <a:lnTo>
                  <a:pt x="0" y="625886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4" name="TextBox 4"/>
          <p:cNvSpPr txBox="1"/>
          <p:nvPr/>
        </p:nvSpPr>
        <p:spPr>
          <a:xfrm>
            <a:off x="1123950" y="3107976"/>
            <a:ext cx="9370004" cy="2425060"/>
          </a:xfrm>
          <a:prstGeom prst="rect">
            <a:avLst/>
          </a:prstGeom>
        </p:spPr>
        <p:txBody>
          <a:bodyPr lIns="0" tIns="0" rIns="0" bIns="0" rtlCol="0" anchor="t">
            <a:spAutoFit/>
          </a:bodyPr>
          <a:lstStyle/>
          <a:p>
            <a:pPr marL="0" lvl="1" indent="0">
              <a:lnSpc>
                <a:spcPts val="6209"/>
              </a:lnSpc>
            </a:pPr>
            <a:r>
              <a:rPr lang="en-US" sz="6899" spc="-317" dirty="0">
                <a:solidFill>
                  <a:srgbClr val="00694C"/>
                </a:solidFill>
                <a:latin typeface="Raleway Medium"/>
              </a:rPr>
              <a:t>Unleashing the realm of predictive maintenance based solution:</a:t>
            </a:r>
          </a:p>
        </p:txBody>
      </p:sp>
      <p:sp>
        <p:nvSpPr>
          <p:cNvPr id="5" name="TextBox 5"/>
          <p:cNvSpPr txBox="1"/>
          <p:nvPr/>
        </p:nvSpPr>
        <p:spPr>
          <a:xfrm>
            <a:off x="1028700" y="6633147"/>
            <a:ext cx="10256561" cy="752475"/>
          </a:xfrm>
          <a:prstGeom prst="rect">
            <a:avLst/>
          </a:prstGeom>
        </p:spPr>
        <p:txBody>
          <a:bodyPr lIns="0" tIns="0" rIns="0" bIns="0" rtlCol="0" anchor="t">
            <a:spAutoFit/>
          </a:bodyPr>
          <a:lstStyle/>
          <a:p>
            <a:pPr marL="0" lvl="1" indent="0">
              <a:lnSpc>
                <a:spcPts val="5400"/>
              </a:lnSpc>
            </a:pPr>
            <a:r>
              <a:rPr lang="en-US" sz="6000" spc="-276">
                <a:solidFill>
                  <a:srgbClr val="00694C"/>
                </a:solidFill>
                <a:latin typeface="Raleway Medium"/>
              </a:rPr>
              <a:t>Machine Failure Classification</a:t>
            </a:r>
          </a:p>
        </p:txBody>
      </p:sp>
      <p:sp>
        <p:nvSpPr>
          <p:cNvPr id="7" name="TextBox 7"/>
          <p:cNvSpPr txBox="1"/>
          <p:nvPr/>
        </p:nvSpPr>
        <p:spPr>
          <a:xfrm>
            <a:off x="1219200" y="1126773"/>
            <a:ext cx="9179504" cy="381003"/>
          </a:xfrm>
          <a:prstGeom prst="rect">
            <a:avLst/>
          </a:prstGeom>
        </p:spPr>
        <p:txBody>
          <a:bodyPr lIns="0" tIns="0" rIns="0" bIns="0" rtlCol="0" anchor="t">
            <a:spAutoFit/>
          </a:bodyPr>
          <a:lstStyle/>
          <a:p>
            <a:pPr marL="0" lvl="1" indent="0">
              <a:lnSpc>
                <a:spcPts val="2700"/>
              </a:lnSpc>
            </a:pPr>
            <a:r>
              <a:rPr lang="en-US" sz="3000" spc="-138">
                <a:solidFill>
                  <a:srgbClr val="00694C"/>
                </a:solidFill>
                <a:latin typeface="Raleway Medium"/>
              </a:rPr>
              <a:t>Presented by Rishit Rastogi</a:t>
            </a:r>
          </a:p>
        </p:txBody>
      </p:sp>
      <p:sp>
        <p:nvSpPr>
          <p:cNvPr id="9" name="TextBox 8">
            <a:extLst>
              <a:ext uri="{FF2B5EF4-FFF2-40B4-BE49-F238E27FC236}">
                <a16:creationId xmlns:a16="http://schemas.microsoft.com/office/drawing/2014/main" id="{F821AB12-C3F9-8F10-75CB-3059D1AB78AC}"/>
              </a:ext>
            </a:extLst>
          </p:cNvPr>
          <p:cNvSpPr txBox="1"/>
          <p:nvPr/>
        </p:nvSpPr>
        <p:spPr>
          <a:xfrm>
            <a:off x="808908" y="7732257"/>
            <a:ext cx="9685046" cy="3208571"/>
          </a:xfrm>
          <a:prstGeom prst="rect">
            <a:avLst/>
          </a:prstGeom>
          <a:noFill/>
        </p:spPr>
        <p:txBody>
          <a:bodyPr wrap="square">
            <a:spAutoFit/>
          </a:bodyPr>
          <a:lstStyle/>
          <a:p>
            <a:pPr marL="0" lvl="1" indent="0">
              <a:lnSpc>
                <a:spcPts val="2700"/>
              </a:lnSpc>
            </a:pPr>
            <a:r>
              <a:rPr lang="en-US" sz="2400" spc="-138" dirty="0" err="1">
                <a:solidFill>
                  <a:srgbClr val="00694C"/>
                </a:solidFill>
                <a:latin typeface="Raleway Medium"/>
              </a:rPr>
              <a:t>YouTubeLink</a:t>
            </a:r>
            <a:r>
              <a:rPr lang="en-US" sz="2400" spc="-138" dirty="0">
                <a:solidFill>
                  <a:srgbClr val="00694C"/>
                </a:solidFill>
                <a:latin typeface="Raleway Medium"/>
              </a:rPr>
              <a:t>: </a:t>
            </a:r>
            <a:r>
              <a:rPr lang="en-US" sz="2400" spc="-138" dirty="0">
                <a:solidFill>
                  <a:srgbClr val="00694C"/>
                </a:solidFill>
                <a:latin typeface="Raleway Medium"/>
                <a:hlinkClick r:id="rId7"/>
              </a:rPr>
              <a:t>https://youtu.be/f1-WWHE4rbA</a:t>
            </a:r>
            <a:endParaRPr lang="en-US" sz="2400" spc="-138" dirty="0">
              <a:solidFill>
                <a:srgbClr val="00694C"/>
              </a:solidFill>
              <a:latin typeface="Raleway Medium"/>
            </a:endParaRPr>
          </a:p>
          <a:p>
            <a:pPr marL="0" lvl="1" indent="0">
              <a:lnSpc>
                <a:spcPts val="2700"/>
              </a:lnSpc>
            </a:pPr>
            <a:endParaRPr lang="en-US" sz="2400" spc="-138" dirty="0">
              <a:solidFill>
                <a:srgbClr val="00694C"/>
              </a:solidFill>
              <a:latin typeface="Raleway Medium"/>
            </a:endParaRPr>
          </a:p>
          <a:p>
            <a:pPr marL="0" lvl="1" indent="0">
              <a:lnSpc>
                <a:spcPts val="2700"/>
              </a:lnSpc>
            </a:pPr>
            <a:r>
              <a:rPr lang="en-US" sz="2400" spc="-138" dirty="0" err="1">
                <a:solidFill>
                  <a:srgbClr val="00694C"/>
                </a:solidFill>
                <a:latin typeface="Raleway Medium"/>
              </a:rPr>
              <a:t>DataSet</a:t>
            </a:r>
            <a:r>
              <a:rPr lang="en-US" sz="2400" spc="-138" dirty="0">
                <a:solidFill>
                  <a:srgbClr val="00694C"/>
                </a:solidFill>
                <a:latin typeface="Raleway Medium"/>
              </a:rPr>
              <a:t> Link: </a:t>
            </a:r>
            <a:r>
              <a:rPr lang="en-US" sz="2400" spc="-138" dirty="0">
                <a:solidFill>
                  <a:srgbClr val="00694C"/>
                </a:solidFill>
                <a:latin typeface="Raleway Medium"/>
                <a:hlinkClick r:id="rId8"/>
              </a:rPr>
              <a:t>https://drive.google.com/file/d/1V4ZK4LGYCQ7FiQXavGaSOiwUGPoy9GNB/view?usp=sharing</a:t>
            </a:r>
            <a:endParaRPr lang="en-US" sz="2400" spc="-138" dirty="0">
              <a:solidFill>
                <a:srgbClr val="00694C"/>
              </a:solidFill>
              <a:latin typeface="Raleway Medium"/>
            </a:endParaRPr>
          </a:p>
          <a:p>
            <a:pPr marL="0" lvl="1" indent="0">
              <a:lnSpc>
                <a:spcPts val="2700"/>
              </a:lnSpc>
            </a:pPr>
            <a:endParaRPr lang="en-US" sz="2400" spc="-138" dirty="0">
              <a:solidFill>
                <a:srgbClr val="00694C"/>
              </a:solidFill>
              <a:latin typeface="Raleway Medium"/>
            </a:endParaRPr>
          </a:p>
          <a:p>
            <a:pPr marL="0" lvl="1">
              <a:lnSpc>
                <a:spcPts val="2700"/>
              </a:lnSpc>
            </a:pPr>
            <a:r>
              <a:rPr lang="en-US" sz="2400" spc="-138" dirty="0">
                <a:solidFill>
                  <a:srgbClr val="00694C"/>
                </a:solidFill>
                <a:latin typeface="Raleway Medium"/>
              </a:rPr>
              <a:t>For Full Hands on Software demonstration</a:t>
            </a:r>
          </a:p>
          <a:p>
            <a:pPr marL="0" lvl="1" indent="0">
              <a:lnSpc>
                <a:spcPts val="2700"/>
              </a:lnSpc>
            </a:pPr>
            <a:endParaRPr lang="en-US" sz="2400" spc="-138" dirty="0">
              <a:solidFill>
                <a:srgbClr val="00694C"/>
              </a:solidFill>
              <a:latin typeface="Raleway Medium"/>
            </a:endParaRPr>
          </a:p>
          <a:p>
            <a:pPr marL="0" lvl="1" indent="0">
              <a:lnSpc>
                <a:spcPts val="2700"/>
              </a:lnSpc>
            </a:pPr>
            <a:endParaRPr lang="en-US" sz="2400" spc="-138" dirty="0">
              <a:solidFill>
                <a:srgbClr val="00694C"/>
              </a:solidFill>
              <a:latin typeface="Raleway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rot="-10800000">
            <a:off x="-1237832" y="-1553812"/>
            <a:ext cx="11853512" cy="11853512"/>
          </a:xfrm>
          <a:custGeom>
            <a:avLst/>
            <a:gdLst/>
            <a:ahLst/>
            <a:cxnLst/>
            <a:rect l="l" t="t" r="r" b="b"/>
            <a:pathLst>
              <a:path w="11853512" h="11853512">
                <a:moveTo>
                  <a:pt x="0" y="0"/>
                </a:moveTo>
                <a:lnTo>
                  <a:pt x="11853513" y="0"/>
                </a:lnTo>
                <a:lnTo>
                  <a:pt x="11853513" y="11853512"/>
                </a:lnTo>
                <a:lnTo>
                  <a:pt x="0" y="118535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N" dirty="0"/>
          </a:p>
        </p:txBody>
      </p:sp>
      <p:sp>
        <p:nvSpPr>
          <p:cNvPr id="3" name="TextBox 3"/>
          <p:cNvSpPr txBox="1"/>
          <p:nvPr/>
        </p:nvSpPr>
        <p:spPr>
          <a:xfrm>
            <a:off x="1219200" y="2646761"/>
            <a:ext cx="8144502" cy="5212553"/>
          </a:xfrm>
          <a:prstGeom prst="rect">
            <a:avLst/>
          </a:prstGeom>
        </p:spPr>
        <p:txBody>
          <a:bodyPr lIns="0" tIns="0" rIns="0" bIns="0" rtlCol="0" anchor="t">
            <a:spAutoFit/>
          </a:bodyPr>
          <a:lstStyle/>
          <a:p>
            <a:pPr marL="0" lvl="1" indent="0">
              <a:lnSpc>
                <a:spcPts val="13331"/>
              </a:lnSpc>
            </a:pPr>
            <a:r>
              <a:rPr lang="en-US" sz="14812" spc="-681" dirty="0">
                <a:solidFill>
                  <a:srgbClr val="00694C"/>
                </a:solidFill>
                <a:latin typeface="Raleway Medium"/>
              </a:rPr>
              <a:t>Thank you very much!</a:t>
            </a:r>
          </a:p>
        </p:txBody>
      </p:sp>
      <p:sp>
        <p:nvSpPr>
          <p:cNvPr id="4" name="TextBox 4"/>
          <p:cNvSpPr txBox="1"/>
          <p:nvPr/>
        </p:nvSpPr>
        <p:spPr>
          <a:xfrm>
            <a:off x="625499" y="7758441"/>
            <a:ext cx="9331904" cy="3121688"/>
          </a:xfrm>
          <a:prstGeom prst="rect">
            <a:avLst/>
          </a:prstGeom>
        </p:spPr>
        <p:txBody>
          <a:bodyPr wrap="square" lIns="0" tIns="0" rIns="0" bIns="0" rtlCol="0" anchor="t">
            <a:spAutoFit/>
          </a:bodyPr>
          <a:lstStyle/>
          <a:p>
            <a:pPr marL="0" lvl="1" indent="0">
              <a:lnSpc>
                <a:spcPts val="2700"/>
              </a:lnSpc>
            </a:pPr>
            <a:r>
              <a:rPr lang="en-US" sz="3200" spc="-138" dirty="0" err="1">
                <a:solidFill>
                  <a:srgbClr val="00694C"/>
                </a:solidFill>
                <a:latin typeface="Raleway Medium"/>
              </a:rPr>
              <a:t>YouTubeLink</a:t>
            </a:r>
            <a:r>
              <a:rPr lang="en-US" sz="3200" spc="-138" dirty="0">
                <a:solidFill>
                  <a:srgbClr val="00694C"/>
                </a:solidFill>
                <a:latin typeface="Raleway Medium"/>
              </a:rPr>
              <a:t>; </a:t>
            </a:r>
            <a:r>
              <a:rPr lang="en-US" sz="3200" spc="-138" dirty="0">
                <a:solidFill>
                  <a:srgbClr val="00694C"/>
                </a:solidFill>
                <a:latin typeface="Raleway Medium"/>
                <a:hlinkClick r:id="rId4"/>
              </a:rPr>
              <a:t>https://youtu.be/f1-WWHE4rbA</a:t>
            </a:r>
            <a:endParaRPr lang="en-US" sz="3200" spc="-138" dirty="0">
              <a:solidFill>
                <a:srgbClr val="00694C"/>
              </a:solidFill>
              <a:latin typeface="Raleway Medium"/>
            </a:endParaRPr>
          </a:p>
          <a:p>
            <a:pPr marL="0" lvl="1" indent="0">
              <a:lnSpc>
                <a:spcPts val="2700"/>
              </a:lnSpc>
            </a:pPr>
            <a:endParaRPr lang="en-US" sz="3200" spc="-138" dirty="0">
              <a:solidFill>
                <a:srgbClr val="00694C"/>
              </a:solidFill>
              <a:latin typeface="Raleway Medium"/>
            </a:endParaRPr>
          </a:p>
          <a:p>
            <a:pPr marL="0" lvl="1" indent="0">
              <a:lnSpc>
                <a:spcPts val="2700"/>
              </a:lnSpc>
            </a:pPr>
            <a:r>
              <a:rPr lang="en-US" sz="3200" spc="-138" dirty="0" err="1">
                <a:solidFill>
                  <a:srgbClr val="00694C"/>
                </a:solidFill>
                <a:latin typeface="Raleway Medium"/>
              </a:rPr>
              <a:t>DataSet</a:t>
            </a:r>
            <a:r>
              <a:rPr lang="en-US" sz="3200" spc="-138" dirty="0">
                <a:solidFill>
                  <a:srgbClr val="00694C"/>
                </a:solidFill>
                <a:latin typeface="Raleway Medium"/>
              </a:rPr>
              <a:t> Link: </a:t>
            </a:r>
            <a:r>
              <a:rPr lang="en-US" sz="3200" spc="-138" dirty="0">
                <a:solidFill>
                  <a:srgbClr val="00694C"/>
                </a:solidFill>
                <a:latin typeface="Raleway Medium"/>
                <a:hlinkClick r:id="rId5"/>
              </a:rPr>
              <a:t>https://drive.google.com/file/d/1V4ZK4LGYCQ7FiQXavGaSOiwUGPoy9GNB/view?usp=sharing</a:t>
            </a:r>
            <a:endParaRPr lang="en-US" sz="3200" spc="-138" dirty="0">
              <a:solidFill>
                <a:srgbClr val="00694C"/>
              </a:solidFill>
              <a:latin typeface="Raleway Medium"/>
            </a:endParaRPr>
          </a:p>
          <a:p>
            <a:pPr marL="0" lvl="1" indent="0">
              <a:lnSpc>
                <a:spcPts val="2700"/>
              </a:lnSpc>
            </a:pPr>
            <a:endParaRPr lang="en-US" sz="3200" spc="-138" dirty="0">
              <a:solidFill>
                <a:srgbClr val="00694C"/>
              </a:solidFill>
              <a:latin typeface="Raleway Medium"/>
            </a:endParaRPr>
          </a:p>
          <a:p>
            <a:pPr marL="0" lvl="1">
              <a:lnSpc>
                <a:spcPts val="2700"/>
              </a:lnSpc>
            </a:pPr>
            <a:r>
              <a:rPr lang="en-US" sz="3200" spc="-138" dirty="0">
                <a:solidFill>
                  <a:srgbClr val="00694C"/>
                </a:solidFill>
                <a:latin typeface="Raleway Medium"/>
              </a:rPr>
              <a:t>For Full Hands on Software demonstration</a:t>
            </a:r>
          </a:p>
          <a:p>
            <a:pPr marL="0" lvl="1" indent="0">
              <a:lnSpc>
                <a:spcPts val="2700"/>
              </a:lnSpc>
            </a:pPr>
            <a:endParaRPr lang="en-US" sz="3200" spc="-138" dirty="0">
              <a:solidFill>
                <a:srgbClr val="00694C"/>
              </a:solidFill>
              <a:latin typeface="Raleway Medium"/>
            </a:endParaRPr>
          </a:p>
          <a:p>
            <a:pPr marL="0" lvl="1" indent="0">
              <a:lnSpc>
                <a:spcPts val="2700"/>
              </a:lnSpc>
            </a:pPr>
            <a:endParaRPr lang="en-US" sz="3000" spc="-138" dirty="0">
              <a:solidFill>
                <a:srgbClr val="00694C"/>
              </a:solidFill>
              <a:latin typeface="Raleway Medium"/>
            </a:endParaRPr>
          </a:p>
        </p:txBody>
      </p:sp>
      <p:sp>
        <p:nvSpPr>
          <p:cNvPr id="5" name="TextBox 5"/>
          <p:cNvSpPr txBox="1"/>
          <p:nvPr/>
        </p:nvSpPr>
        <p:spPr>
          <a:xfrm>
            <a:off x="1219200" y="1104900"/>
            <a:ext cx="9179504" cy="381003"/>
          </a:xfrm>
          <a:prstGeom prst="rect">
            <a:avLst/>
          </a:prstGeom>
        </p:spPr>
        <p:txBody>
          <a:bodyPr lIns="0" tIns="0" rIns="0" bIns="0" rtlCol="0" anchor="t">
            <a:spAutoFit/>
          </a:bodyPr>
          <a:lstStyle/>
          <a:p>
            <a:pPr marL="0" lvl="1" indent="0">
              <a:lnSpc>
                <a:spcPts val="2700"/>
              </a:lnSpc>
            </a:pPr>
            <a:r>
              <a:rPr lang="en-US" sz="3000" spc="-138">
                <a:solidFill>
                  <a:srgbClr val="00694C"/>
                </a:solidFill>
                <a:latin typeface="Raleway Medium"/>
              </a:rPr>
              <a:t>Presented by RISHIT RASTOGI</a:t>
            </a:r>
          </a:p>
        </p:txBody>
      </p:sp>
      <p:sp>
        <p:nvSpPr>
          <p:cNvPr id="6" name="Freeform 6"/>
          <p:cNvSpPr/>
          <p:nvPr/>
        </p:nvSpPr>
        <p:spPr>
          <a:xfrm>
            <a:off x="11867657" y="1376536"/>
            <a:ext cx="5561408" cy="7533927"/>
          </a:xfrm>
          <a:custGeom>
            <a:avLst/>
            <a:gdLst/>
            <a:ahLst/>
            <a:cxnLst/>
            <a:rect l="l" t="t" r="r" b="b"/>
            <a:pathLst>
              <a:path w="5561408" h="7533927">
                <a:moveTo>
                  <a:pt x="0" y="0"/>
                </a:moveTo>
                <a:lnTo>
                  <a:pt x="5561408" y="0"/>
                </a:lnTo>
                <a:lnTo>
                  <a:pt x="5561408" y="7533928"/>
                </a:lnTo>
                <a:lnTo>
                  <a:pt x="0" y="7533928"/>
                </a:lnTo>
                <a:lnTo>
                  <a:pt x="0" y="0"/>
                </a:lnTo>
                <a:close/>
              </a:path>
            </a:pathLst>
          </a:custGeom>
          <a:blipFill>
            <a:blip r:embed="rId6">
              <a:extLst>
                <a:ext uri="{96DAC541-7B7A-43D3-8B79-37D633B846F1}">
                  <asvg:svgBlip xmlns:asvg="http://schemas.microsoft.com/office/drawing/2016/SVG/main" r:embed="rId7"/>
                </a:ext>
              </a:extLst>
            </a:blip>
            <a:stretch>
              <a:fillRect/>
            </a:stretch>
          </a:blipFill>
          <a:ln cap="sq">
            <a:noFill/>
            <a:prstDash val="solid"/>
            <a:miter/>
          </a:ln>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TextBox 2"/>
          <p:cNvSpPr txBox="1"/>
          <p:nvPr/>
        </p:nvSpPr>
        <p:spPr>
          <a:xfrm>
            <a:off x="1219200" y="1253145"/>
            <a:ext cx="10100896" cy="2268523"/>
          </a:xfrm>
          <a:prstGeom prst="rect">
            <a:avLst/>
          </a:prstGeom>
        </p:spPr>
        <p:txBody>
          <a:bodyPr lIns="0" tIns="0" rIns="0" bIns="0" rtlCol="0" anchor="t">
            <a:spAutoFit/>
          </a:bodyPr>
          <a:lstStyle/>
          <a:p>
            <a:pPr marL="0" lvl="1" indent="0">
              <a:lnSpc>
                <a:spcPts val="8587"/>
              </a:lnSpc>
            </a:pPr>
            <a:r>
              <a:rPr lang="en-US" sz="9541" spc="-438">
                <a:solidFill>
                  <a:srgbClr val="00694C"/>
                </a:solidFill>
                <a:latin typeface="Raleway Medium"/>
              </a:rPr>
              <a:t>Methodology used in the analysis</a:t>
            </a:r>
          </a:p>
        </p:txBody>
      </p:sp>
      <p:sp>
        <p:nvSpPr>
          <p:cNvPr id="3" name="TextBox 3"/>
          <p:cNvSpPr txBox="1"/>
          <p:nvPr/>
        </p:nvSpPr>
        <p:spPr>
          <a:xfrm>
            <a:off x="1219200" y="3625797"/>
            <a:ext cx="8909892" cy="5835015"/>
          </a:xfrm>
          <a:prstGeom prst="rect">
            <a:avLst/>
          </a:prstGeom>
        </p:spPr>
        <p:txBody>
          <a:bodyPr lIns="0" tIns="0" rIns="0" bIns="0" rtlCol="0" anchor="t">
            <a:spAutoFit/>
          </a:bodyPr>
          <a:lstStyle/>
          <a:p>
            <a:pPr>
              <a:lnSpc>
                <a:spcPts val="3359"/>
              </a:lnSpc>
            </a:pPr>
            <a:r>
              <a:rPr lang="en-US" sz="2400">
                <a:solidFill>
                  <a:srgbClr val="00694C"/>
                </a:solidFill>
                <a:latin typeface="Raleway Bold"/>
              </a:rPr>
              <a:t>1)Importing Data: </a:t>
            </a:r>
            <a:r>
              <a:rPr lang="en-US" sz="2400">
                <a:solidFill>
                  <a:srgbClr val="00694C"/>
                </a:solidFill>
                <a:latin typeface="Raleway"/>
              </a:rPr>
              <a:t>The process begins with importing the dataset into a data analysis tool or programming environment like RapidMiner. This step involves loading the data from its source, such as a database or a file.</a:t>
            </a:r>
          </a:p>
          <a:p>
            <a:pPr>
              <a:lnSpc>
                <a:spcPts val="3080"/>
              </a:lnSpc>
            </a:pPr>
            <a:endParaRPr lang="en-US" sz="2400">
              <a:solidFill>
                <a:srgbClr val="00694C"/>
              </a:solidFill>
              <a:latin typeface="Raleway"/>
            </a:endParaRPr>
          </a:p>
          <a:p>
            <a:pPr>
              <a:lnSpc>
                <a:spcPts val="3359"/>
              </a:lnSpc>
            </a:pPr>
            <a:r>
              <a:rPr lang="en-US" sz="2400">
                <a:solidFill>
                  <a:srgbClr val="00694C"/>
                </a:solidFill>
                <a:latin typeface="Raleway Semi-Bold"/>
              </a:rPr>
              <a:t>2)Data Cleaning: </a:t>
            </a:r>
            <a:r>
              <a:rPr lang="en-US" sz="2400">
                <a:solidFill>
                  <a:srgbClr val="00694C"/>
                </a:solidFill>
                <a:latin typeface="Raleway"/>
              </a:rPr>
              <a:t>After importing the data, the next step is to clean it. This involves identifying and handling missing values, duplicates, and any other inconsistencies in the data. Cleaning the data ensures that it is of  high quality and suitable for analysis.</a:t>
            </a:r>
          </a:p>
          <a:p>
            <a:pPr>
              <a:lnSpc>
                <a:spcPts val="3359"/>
              </a:lnSpc>
            </a:pPr>
            <a:endParaRPr lang="en-US" sz="2400">
              <a:solidFill>
                <a:srgbClr val="00694C"/>
              </a:solidFill>
              <a:latin typeface="Raleway"/>
            </a:endParaRPr>
          </a:p>
          <a:p>
            <a:pPr>
              <a:lnSpc>
                <a:spcPts val="3359"/>
              </a:lnSpc>
              <a:spcBef>
                <a:spcPct val="0"/>
              </a:spcBef>
            </a:pPr>
            <a:r>
              <a:rPr lang="en-US" sz="2400">
                <a:solidFill>
                  <a:srgbClr val="00694C"/>
                </a:solidFill>
                <a:latin typeface="Raleway Semi-Bold"/>
              </a:rPr>
              <a:t>3)Data Analysis:</a:t>
            </a:r>
            <a:r>
              <a:rPr lang="en-US" sz="2400">
                <a:solidFill>
                  <a:srgbClr val="00694C"/>
                </a:solidFill>
                <a:latin typeface="Raleway"/>
              </a:rPr>
              <a:t>Doing suitable analysis on cleaned data for feature eningneering ,target selcetion and beter understating of data for model selection too</a:t>
            </a:r>
          </a:p>
        </p:txBody>
      </p:sp>
      <p:pic>
        <p:nvPicPr>
          <p:cNvPr id="4" name="Picture 4"/>
          <p:cNvPicPr>
            <a:picLocks noChangeAspect="1"/>
          </p:cNvPicPr>
          <p:nvPr/>
        </p:nvPicPr>
        <p:blipFill>
          <a:blip r:embed="rId2"/>
          <a:stretch>
            <a:fillRect/>
          </a:stretch>
        </p:blipFill>
        <p:spPr>
          <a:xfrm>
            <a:off x="10459883" y="971107"/>
            <a:ext cx="8539764" cy="834478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9DFD0"/>
        </a:solidFill>
        <a:effectLst/>
      </p:bgPr>
    </p:bg>
    <p:spTree>
      <p:nvGrpSpPr>
        <p:cNvPr id="1" name=""/>
        <p:cNvGrpSpPr/>
        <p:nvPr/>
      </p:nvGrpSpPr>
      <p:grpSpPr>
        <a:xfrm>
          <a:off x="0" y="0"/>
          <a:ext cx="0" cy="0"/>
          <a:chOff x="0" y="0"/>
          <a:chExt cx="0" cy="0"/>
        </a:xfrm>
      </p:grpSpPr>
      <p:sp>
        <p:nvSpPr>
          <p:cNvPr id="2" name="Freeform 2"/>
          <p:cNvSpPr/>
          <p:nvPr/>
        </p:nvSpPr>
        <p:spPr>
          <a:xfrm>
            <a:off x="13433372" y="8084666"/>
            <a:ext cx="5277926" cy="4404669"/>
          </a:xfrm>
          <a:custGeom>
            <a:avLst/>
            <a:gdLst/>
            <a:ahLst/>
            <a:cxnLst/>
            <a:rect l="l" t="t" r="r" b="b"/>
            <a:pathLst>
              <a:path w="5277926" h="4404669">
                <a:moveTo>
                  <a:pt x="0" y="0"/>
                </a:moveTo>
                <a:lnTo>
                  <a:pt x="5277926" y="0"/>
                </a:lnTo>
                <a:lnTo>
                  <a:pt x="5277926" y="4404668"/>
                </a:lnTo>
                <a:lnTo>
                  <a:pt x="0" y="4404668"/>
                </a:lnTo>
                <a:lnTo>
                  <a:pt x="0" y="0"/>
                </a:lnTo>
                <a:close/>
              </a:path>
            </a:pathLst>
          </a:custGeom>
          <a:blipFill>
            <a:blip r:embed="rId2">
              <a:extLst>
                <a:ext uri="{96DAC541-7B7A-43D3-8B79-37D633B846F1}">
                  <asvg:svgBlip xmlns:asvg="http://schemas.microsoft.com/office/drawing/2016/SVG/main" r:embed="rId3"/>
                </a:ext>
              </a:extLst>
            </a:blip>
            <a:stretch>
              <a:fillRect/>
            </a:stretch>
          </a:blipFill>
          <a:ln cap="sq">
            <a:noFill/>
            <a:prstDash val="solid"/>
            <a:miter/>
          </a:ln>
        </p:spPr>
      </p:sp>
      <p:sp>
        <p:nvSpPr>
          <p:cNvPr id="3" name="Freeform 3"/>
          <p:cNvSpPr/>
          <p:nvPr/>
        </p:nvSpPr>
        <p:spPr>
          <a:xfrm>
            <a:off x="-1302276" y="-2383108"/>
            <a:ext cx="4661953" cy="4748285"/>
          </a:xfrm>
          <a:custGeom>
            <a:avLst/>
            <a:gdLst/>
            <a:ahLst/>
            <a:cxnLst/>
            <a:rect l="l" t="t" r="r" b="b"/>
            <a:pathLst>
              <a:path w="4661953" h="4748285">
                <a:moveTo>
                  <a:pt x="0" y="0"/>
                </a:moveTo>
                <a:lnTo>
                  <a:pt x="4661952" y="0"/>
                </a:lnTo>
                <a:lnTo>
                  <a:pt x="4661952" y="4748285"/>
                </a:lnTo>
                <a:lnTo>
                  <a:pt x="0" y="4748285"/>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sp>
      <p:sp>
        <p:nvSpPr>
          <p:cNvPr id="4" name="TextBox 4"/>
          <p:cNvSpPr txBox="1"/>
          <p:nvPr/>
        </p:nvSpPr>
        <p:spPr>
          <a:xfrm>
            <a:off x="4254217" y="2072760"/>
            <a:ext cx="9779565" cy="756284"/>
          </a:xfrm>
          <a:prstGeom prst="rect">
            <a:avLst/>
          </a:prstGeom>
        </p:spPr>
        <p:txBody>
          <a:bodyPr lIns="0" tIns="0" rIns="0" bIns="0" rtlCol="0" anchor="t">
            <a:spAutoFit/>
          </a:bodyPr>
          <a:lstStyle/>
          <a:p>
            <a:pPr marL="0" lvl="1" indent="0" algn="ctr">
              <a:lnSpc>
                <a:spcPts val="5489"/>
              </a:lnSpc>
            </a:pPr>
            <a:r>
              <a:rPr lang="en-US" sz="6099" spc="-280">
                <a:solidFill>
                  <a:srgbClr val="00694C"/>
                </a:solidFill>
                <a:latin typeface="Raleway Bold"/>
              </a:rPr>
              <a:t>Overview of RapidMiner</a:t>
            </a:r>
          </a:p>
        </p:txBody>
      </p:sp>
      <p:sp>
        <p:nvSpPr>
          <p:cNvPr id="5" name="TextBox 5"/>
          <p:cNvSpPr txBox="1"/>
          <p:nvPr/>
        </p:nvSpPr>
        <p:spPr>
          <a:xfrm>
            <a:off x="2765378" y="3335174"/>
            <a:ext cx="12757245" cy="5446876"/>
          </a:xfrm>
          <a:prstGeom prst="rect">
            <a:avLst/>
          </a:prstGeom>
        </p:spPr>
        <p:txBody>
          <a:bodyPr lIns="0" tIns="0" rIns="0" bIns="0" rtlCol="0" anchor="t">
            <a:spAutoFit/>
          </a:bodyPr>
          <a:lstStyle/>
          <a:p>
            <a:pPr>
              <a:lnSpc>
                <a:spcPts val="3228"/>
              </a:lnSpc>
            </a:pPr>
            <a:endParaRPr/>
          </a:p>
          <a:p>
            <a:pPr marL="584233" lvl="1" indent="-292117" algn="just">
              <a:lnSpc>
                <a:spcPts val="3788"/>
              </a:lnSpc>
              <a:buAutoNum type="arabicPeriod"/>
            </a:pPr>
            <a:r>
              <a:rPr lang="en-US" sz="2706">
                <a:solidFill>
                  <a:srgbClr val="00694C"/>
                </a:solidFill>
                <a:latin typeface="Raleway Semi-Bold"/>
              </a:rPr>
              <a:t>Unified Platform: Collaborative environment for data scientists, engineers, and analysts.</a:t>
            </a:r>
          </a:p>
          <a:p>
            <a:pPr marL="584233" lvl="1" indent="-292117" algn="just">
              <a:lnSpc>
                <a:spcPts val="3788"/>
              </a:lnSpc>
              <a:buAutoNum type="arabicPeriod"/>
            </a:pPr>
            <a:r>
              <a:rPr lang="en-US" sz="2706">
                <a:solidFill>
                  <a:srgbClr val="00694C"/>
                </a:solidFill>
                <a:latin typeface="Raleway Semi-Bold"/>
              </a:rPr>
              <a:t>Generative AI: Easy model creation without complexity.</a:t>
            </a:r>
          </a:p>
          <a:p>
            <a:pPr marL="584233" lvl="1" indent="-292117" algn="just">
              <a:lnSpc>
                <a:spcPts val="3788"/>
              </a:lnSpc>
              <a:buAutoNum type="arabicPeriod"/>
            </a:pPr>
            <a:r>
              <a:rPr lang="en-US" sz="2706">
                <a:solidFill>
                  <a:srgbClr val="00694C"/>
                </a:solidFill>
                <a:latin typeface="Raleway Semi-Bold"/>
              </a:rPr>
              <a:t>Data Preparation: Automates data cleaning and transformation through  process deign feature by simply dragging and dropping the requirement</a:t>
            </a:r>
          </a:p>
          <a:p>
            <a:pPr marL="584233" lvl="1" indent="-292117" algn="just">
              <a:lnSpc>
                <a:spcPts val="3788"/>
              </a:lnSpc>
              <a:buAutoNum type="arabicPeriod"/>
            </a:pPr>
            <a:r>
              <a:rPr lang="en-US" sz="2706">
                <a:solidFill>
                  <a:srgbClr val="00694C"/>
                </a:solidFill>
                <a:latin typeface="Raleway Semi-Bold"/>
              </a:rPr>
              <a:t>Streamlined Model Creation: Simplifies training, evaluation, and deployment.</a:t>
            </a:r>
          </a:p>
          <a:p>
            <a:pPr>
              <a:lnSpc>
                <a:spcPts val="3788"/>
              </a:lnSpc>
            </a:pPr>
            <a:endParaRPr lang="en-US" sz="2706">
              <a:solidFill>
                <a:srgbClr val="00694C"/>
              </a:solidFill>
              <a:latin typeface="Raleway Semi-Bold"/>
            </a:endParaRPr>
          </a:p>
          <a:p>
            <a:pPr>
              <a:lnSpc>
                <a:spcPts val="3228"/>
              </a:lnSpc>
            </a:pPr>
            <a:endParaRPr lang="en-US" sz="2706">
              <a:solidFill>
                <a:srgbClr val="00694C"/>
              </a:solidFill>
              <a:latin typeface="Raleway Semi-Bold"/>
            </a:endParaRPr>
          </a:p>
          <a:p>
            <a:pPr>
              <a:lnSpc>
                <a:spcPts val="3228"/>
              </a:lnSpc>
            </a:pPr>
            <a:endParaRPr lang="en-US" sz="2706">
              <a:solidFill>
                <a:srgbClr val="00694C"/>
              </a:solidFill>
              <a:latin typeface="Raleway Semi-Bold"/>
            </a:endParaRPr>
          </a:p>
          <a:p>
            <a:pPr>
              <a:lnSpc>
                <a:spcPts val="3228"/>
              </a:lnSpc>
              <a:spcBef>
                <a:spcPct val="0"/>
              </a:spcBef>
            </a:pPr>
            <a:endParaRPr lang="en-US" sz="2706">
              <a:solidFill>
                <a:srgbClr val="00694C"/>
              </a:solidFill>
              <a:latin typeface="Raleway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a:off x="762000" y="2171700"/>
            <a:ext cx="7149422" cy="8610600"/>
          </a:xfrm>
          <a:custGeom>
            <a:avLst/>
            <a:gdLst/>
            <a:ahLst/>
            <a:cxnLst/>
            <a:rect l="l" t="t" r="r" b="b"/>
            <a:pathLst>
              <a:path w="7149422" h="8892314">
                <a:moveTo>
                  <a:pt x="0" y="0"/>
                </a:moveTo>
                <a:lnTo>
                  <a:pt x="7149422" y="0"/>
                </a:lnTo>
                <a:lnTo>
                  <a:pt x="7149422" y="8892314"/>
                </a:lnTo>
                <a:lnTo>
                  <a:pt x="0" y="8892314"/>
                </a:lnTo>
                <a:lnTo>
                  <a:pt x="0" y="0"/>
                </a:lnTo>
                <a:close/>
              </a:path>
            </a:pathLst>
          </a:custGeom>
          <a:blipFill>
            <a:blip r:embed="rId2"/>
            <a:stretch>
              <a:fillRect l="-17394" t="-15468" r="-137926"/>
            </a:stretch>
          </a:blipFill>
        </p:spPr>
      </p:sp>
      <p:sp>
        <p:nvSpPr>
          <p:cNvPr id="3" name="Freeform 3"/>
          <p:cNvSpPr/>
          <p:nvPr/>
        </p:nvSpPr>
        <p:spPr>
          <a:xfrm>
            <a:off x="8236330" y="2415362"/>
            <a:ext cx="9713222" cy="6118989"/>
          </a:xfrm>
          <a:custGeom>
            <a:avLst/>
            <a:gdLst/>
            <a:ahLst/>
            <a:cxnLst/>
            <a:rect l="l" t="t" r="r" b="b"/>
            <a:pathLst>
              <a:path w="9713222" h="6118989">
                <a:moveTo>
                  <a:pt x="0" y="0"/>
                </a:moveTo>
                <a:lnTo>
                  <a:pt x="9713222" y="0"/>
                </a:lnTo>
                <a:lnTo>
                  <a:pt x="9713222" y="6118989"/>
                </a:lnTo>
                <a:lnTo>
                  <a:pt x="0" y="6118989"/>
                </a:lnTo>
                <a:lnTo>
                  <a:pt x="0" y="0"/>
                </a:lnTo>
                <a:close/>
              </a:path>
            </a:pathLst>
          </a:custGeom>
          <a:blipFill>
            <a:blip r:embed="rId3"/>
            <a:stretch>
              <a:fillRect t="-74" b="-1645"/>
            </a:stretch>
          </a:blipFill>
        </p:spPr>
      </p:sp>
      <p:sp>
        <p:nvSpPr>
          <p:cNvPr id="4" name="TextBox 4"/>
          <p:cNvSpPr txBox="1"/>
          <p:nvPr/>
        </p:nvSpPr>
        <p:spPr>
          <a:xfrm>
            <a:off x="4212101" y="955442"/>
            <a:ext cx="9424182" cy="638175"/>
          </a:xfrm>
          <a:prstGeom prst="rect">
            <a:avLst/>
          </a:prstGeom>
        </p:spPr>
        <p:txBody>
          <a:bodyPr lIns="0" tIns="0" rIns="0" bIns="0" rtlCol="0" anchor="t">
            <a:spAutoFit/>
          </a:bodyPr>
          <a:lstStyle/>
          <a:p>
            <a:pPr marL="0" lvl="1" indent="0" algn="ctr">
              <a:lnSpc>
                <a:spcPts val="4500"/>
              </a:lnSpc>
            </a:pPr>
            <a:r>
              <a:rPr lang="en-US" sz="5000" spc="-230">
                <a:solidFill>
                  <a:srgbClr val="00694C"/>
                </a:solidFill>
                <a:latin typeface="Raleway Bold"/>
              </a:rPr>
              <a:t>Data Analysis Result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a:off x="0" y="284576"/>
            <a:ext cx="9878993" cy="6032988"/>
          </a:xfrm>
          <a:custGeom>
            <a:avLst/>
            <a:gdLst/>
            <a:ahLst/>
            <a:cxnLst/>
            <a:rect l="l" t="t" r="r" b="b"/>
            <a:pathLst>
              <a:path w="9878993" h="6032988">
                <a:moveTo>
                  <a:pt x="0" y="0"/>
                </a:moveTo>
                <a:lnTo>
                  <a:pt x="9878993" y="0"/>
                </a:lnTo>
                <a:lnTo>
                  <a:pt x="9878993" y="6032988"/>
                </a:lnTo>
                <a:lnTo>
                  <a:pt x="0" y="6032988"/>
                </a:lnTo>
                <a:lnTo>
                  <a:pt x="0" y="0"/>
                </a:lnTo>
                <a:close/>
              </a:path>
            </a:pathLst>
          </a:custGeom>
          <a:blipFill>
            <a:blip r:embed="rId2"/>
            <a:stretch>
              <a:fillRect t="-289" r="-6953" b="-289"/>
            </a:stretch>
          </a:blipFill>
        </p:spPr>
      </p:sp>
      <p:sp>
        <p:nvSpPr>
          <p:cNvPr id="3" name="Freeform 3"/>
          <p:cNvSpPr/>
          <p:nvPr/>
        </p:nvSpPr>
        <p:spPr>
          <a:xfrm>
            <a:off x="10049738" y="3725887"/>
            <a:ext cx="8238262" cy="6107847"/>
          </a:xfrm>
          <a:custGeom>
            <a:avLst/>
            <a:gdLst/>
            <a:ahLst/>
            <a:cxnLst/>
            <a:rect l="l" t="t" r="r" b="b"/>
            <a:pathLst>
              <a:path w="8238262" h="6107847">
                <a:moveTo>
                  <a:pt x="0" y="0"/>
                </a:moveTo>
                <a:lnTo>
                  <a:pt x="8238262" y="0"/>
                </a:lnTo>
                <a:lnTo>
                  <a:pt x="8238262" y="6107848"/>
                </a:lnTo>
                <a:lnTo>
                  <a:pt x="0" y="6107848"/>
                </a:lnTo>
                <a:lnTo>
                  <a:pt x="0" y="0"/>
                </a:lnTo>
                <a:close/>
              </a:path>
            </a:pathLst>
          </a:custGeom>
          <a:blipFill>
            <a:blip r:embed="rId3"/>
            <a:stretch>
              <a:fillRect l="-5565" r="-4856"/>
            </a:stretch>
          </a:blipFill>
        </p:spPr>
      </p:sp>
      <p:sp>
        <p:nvSpPr>
          <p:cNvPr id="4" name="TextBox 4"/>
          <p:cNvSpPr txBox="1"/>
          <p:nvPr/>
        </p:nvSpPr>
        <p:spPr>
          <a:xfrm>
            <a:off x="9456778" y="771525"/>
            <a:ext cx="9424182" cy="638175"/>
          </a:xfrm>
          <a:prstGeom prst="rect">
            <a:avLst/>
          </a:prstGeom>
        </p:spPr>
        <p:txBody>
          <a:bodyPr lIns="0" tIns="0" rIns="0" bIns="0" rtlCol="0" anchor="t">
            <a:spAutoFit/>
          </a:bodyPr>
          <a:lstStyle/>
          <a:p>
            <a:pPr marL="0" lvl="1" indent="0" algn="ctr">
              <a:lnSpc>
                <a:spcPts val="4500"/>
              </a:lnSpc>
            </a:pPr>
            <a:r>
              <a:rPr lang="en-US" sz="5000" spc="-230">
                <a:solidFill>
                  <a:srgbClr val="00694C"/>
                </a:solidFill>
                <a:latin typeface="Raleway Bold"/>
              </a:rPr>
              <a:t>Data Analysis Result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TextBox 2"/>
          <p:cNvSpPr txBox="1"/>
          <p:nvPr/>
        </p:nvSpPr>
        <p:spPr>
          <a:xfrm>
            <a:off x="1028700" y="952500"/>
            <a:ext cx="16230600" cy="8745457"/>
          </a:xfrm>
          <a:prstGeom prst="rect">
            <a:avLst/>
          </a:prstGeom>
        </p:spPr>
        <p:txBody>
          <a:bodyPr lIns="0" tIns="0" rIns="0" bIns="0" rtlCol="0" anchor="t">
            <a:spAutoFit/>
          </a:bodyPr>
          <a:lstStyle/>
          <a:p>
            <a:pPr algn="just">
              <a:lnSpc>
                <a:spcPts val="4116"/>
              </a:lnSpc>
            </a:pPr>
            <a:r>
              <a:rPr lang="en-US" sz="2940">
                <a:solidFill>
                  <a:srgbClr val="00694C"/>
                </a:solidFill>
                <a:latin typeface="Raleway Bold"/>
              </a:rPr>
              <a:t>4)Data Processing:</a:t>
            </a:r>
            <a:r>
              <a:rPr lang="en-US" sz="2940">
                <a:solidFill>
                  <a:srgbClr val="00694C"/>
                </a:solidFill>
                <a:latin typeface="Raleway Semi-Bold"/>
              </a:rPr>
              <a:t> Once the data is cleaned, it may need further processing to make it suitable for analysis. This could include tasks such as converting categorical variables into numerical representations like failure type , dealing with outliers like scaling of data as there is imbalance between non failure and failure of machine data, and handling any other data transformations like product ID and UID (unique identifier) may not contribute to predicting machine failures and can be removed to simplify the model and improve its performance.</a:t>
            </a:r>
          </a:p>
          <a:p>
            <a:pPr algn="just">
              <a:lnSpc>
                <a:spcPts val="4116"/>
              </a:lnSpc>
            </a:pPr>
            <a:endParaRPr lang="en-US" sz="2940">
              <a:solidFill>
                <a:srgbClr val="00694C"/>
              </a:solidFill>
              <a:latin typeface="Raleway Semi-Bold"/>
            </a:endParaRPr>
          </a:p>
          <a:p>
            <a:pPr algn="just">
              <a:lnSpc>
                <a:spcPts val="4116"/>
              </a:lnSpc>
            </a:pPr>
            <a:r>
              <a:rPr lang="en-US" sz="2940">
                <a:solidFill>
                  <a:srgbClr val="00694C"/>
                </a:solidFill>
                <a:latin typeface="Raleway Bold"/>
              </a:rPr>
              <a:t>5)Data Splitting: </a:t>
            </a:r>
            <a:r>
              <a:rPr lang="en-US" sz="2940">
                <a:solidFill>
                  <a:srgbClr val="00694C"/>
                </a:solidFill>
                <a:latin typeface="Raleway Semi-Bold"/>
              </a:rPr>
              <a:t>Divide the dataset into a 70% training set and a 30% testing set to train and evaluate the model</a:t>
            </a:r>
          </a:p>
          <a:p>
            <a:pPr algn="just">
              <a:lnSpc>
                <a:spcPts val="4116"/>
              </a:lnSpc>
            </a:pPr>
            <a:r>
              <a:rPr lang="en-US" sz="2940">
                <a:solidFill>
                  <a:srgbClr val="00694C"/>
                </a:solidFill>
                <a:latin typeface="Raleway Semi-Bold"/>
              </a:rPr>
              <a:t>.</a:t>
            </a:r>
          </a:p>
          <a:p>
            <a:pPr algn="just">
              <a:lnSpc>
                <a:spcPts val="4116"/>
              </a:lnSpc>
            </a:pPr>
            <a:r>
              <a:rPr lang="en-US" sz="2940">
                <a:solidFill>
                  <a:srgbClr val="00694C"/>
                </a:solidFill>
                <a:latin typeface="Raleway Bold"/>
              </a:rPr>
              <a:t>6)Model Selection: </a:t>
            </a:r>
            <a:r>
              <a:rPr lang="en-US" sz="2940">
                <a:solidFill>
                  <a:srgbClr val="00694C"/>
                </a:solidFill>
                <a:latin typeface="Raleway Semi-Bold"/>
              </a:rPr>
              <a:t>Choose a suitable model for failure classification, such as Random Forest with 100 trees, known for its robustness and accuracy.</a:t>
            </a:r>
          </a:p>
          <a:p>
            <a:pPr algn="just">
              <a:lnSpc>
                <a:spcPts val="4116"/>
              </a:lnSpc>
            </a:pPr>
            <a:endParaRPr lang="en-US" sz="2940">
              <a:solidFill>
                <a:srgbClr val="00694C"/>
              </a:solidFill>
              <a:latin typeface="Raleway Semi-Bold"/>
            </a:endParaRPr>
          </a:p>
          <a:p>
            <a:pPr algn="just">
              <a:lnSpc>
                <a:spcPts val="4116"/>
              </a:lnSpc>
            </a:pPr>
            <a:r>
              <a:rPr lang="en-US" sz="2940">
                <a:solidFill>
                  <a:srgbClr val="00694C"/>
                </a:solidFill>
                <a:latin typeface="Raleway Bold"/>
              </a:rPr>
              <a:t>7)Model Training: </a:t>
            </a:r>
            <a:r>
              <a:rPr lang="en-US" sz="2940">
                <a:solidFill>
                  <a:srgbClr val="00694C"/>
                </a:solidFill>
                <a:latin typeface="Raleway Semi-Bold"/>
              </a:rPr>
              <a:t>Train the Random Forest model on the training dataset to learn patterns and relationships between features and failure types.</a:t>
            </a:r>
          </a:p>
          <a:p>
            <a:pPr algn="just">
              <a:lnSpc>
                <a:spcPts val="4116"/>
              </a:lnSpc>
              <a:spcBef>
                <a:spcPct val="0"/>
              </a:spcBef>
            </a:pPr>
            <a:endParaRPr lang="en-US" sz="2940">
              <a:solidFill>
                <a:srgbClr val="00694C"/>
              </a:solidFill>
              <a:latin typeface="Raleway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3" name="TextBox 3"/>
          <p:cNvSpPr txBox="1"/>
          <p:nvPr/>
        </p:nvSpPr>
        <p:spPr>
          <a:xfrm>
            <a:off x="4240559" y="390525"/>
            <a:ext cx="9424182" cy="638175"/>
          </a:xfrm>
          <a:prstGeom prst="rect">
            <a:avLst/>
          </a:prstGeom>
        </p:spPr>
        <p:txBody>
          <a:bodyPr lIns="0" tIns="0" rIns="0" bIns="0" rtlCol="0" anchor="t">
            <a:spAutoFit/>
          </a:bodyPr>
          <a:lstStyle/>
          <a:p>
            <a:pPr marL="0" lvl="1" indent="0" algn="ctr">
              <a:lnSpc>
                <a:spcPts val="4500"/>
              </a:lnSpc>
            </a:pPr>
            <a:r>
              <a:rPr lang="en-US" sz="5000" spc="-230">
                <a:solidFill>
                  <a:srgbClr val="00694C"/>
                </a:solidFill>
                <a:latin typeface="Raleway Bold"/>
              </a:rPr>
              <a:t>Process Design Layout</a:t>
            </a:r>
          </a:p>
        </p:txBody>
      </p:sp>
      <p:pic>
        <p:nvPicPr>
          <p:cNvPr id="5" name="Picture 4">
            <a:extLst>
              <a:ext uri="{FF2B5EF4-FFF2-40B4-BE49-F238E27FC236}">
                <a16:creationId xmlns:a16="http://schemas.microsoft.com/office/drawing/2014/main" id="{489CA501-55D7-72B0-AF1A-1553B4EB7E69}"/>
              </a:ext>
            </a:extLst>
          </p:cNvPr>
          <p:cNvPicPr>
            <a:picLocks noChangeAspect="1"/>
          </p:cNvPicPr>
          <p:nvPr/>
        </p:nvPicPr>
        <p:blipFill>
          <a:blip r:embed="rId2"/>
          <a:stretch>
            <a:fillRect/>
          </a:stretch>
        </p:blipFill>
        <p:spPr>
          <a:xfrm>
            <a:off x="1993882" y="1766416"/>
            <a:ext cx="14084318" cy="749188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3" name="TextBox 3"/>
          <p:cNvSpPr txBox="1"/>
          <p:nvPr/>
        </p:nvSpPr>
        <p:spPr>
          <a:xfrm>
            <a:off x="834562" y="316335"/>
            <a:ext cx="16929119" cy="3523612"/>
          </a:xfrm>
          <a:prstGeom prst="rect">
            <a:avLst/>
          </a:prstGeom>
        </p:spPr>
        <p:txBody>
          <a:bodyPr lIns="0" tIns="0" rIns="0" bIns="0" rtlCol="0" anchor="t">
            <a:spAutoFit/>
          </a:bodyPr>
          <a:lstStyle/>
          <a:p>
            <a:pPr>
              <a:lnSpc>
                <a:spcPts val="3479"/>
              </a:lnSpc>
            </a:pPr>
            <a:r>
              <a:rPr lang="en-US" sz="2485" dirty="0">
                <a:solidFill>
                  <a:srgbClr val="00694C"/>
                </a:solidFill>
                <a:latin typeface="Raleway Bold"/>
              </a:rPr>
              <a:t>8)Model Evaluation: </a:t>
            </a:r>
            <a:r>
              <a:rPr lang="en-US" sz="2485" dirty="0">
                <a:solidFill>
                  <a:srgbClr val="00694C"/>
                </a:solidFill>
                <a:latin typeface="Raleway Semi-Bold"/>
              </a:rPr>
              <a:t>Evaluate the trained model's performance on the testing dataset using metrics like accuracy, precision, recall, and F1-score.</a:t>
            </a:r>
          </a:p>
          <a:p>
            <a:pPr>
              <a:lnSpc>
                <a:spcPts val="3479"/>
              </a:lnSpc>
            </a:pPr>
            <a:endParaRPr lang="en-US" sz="2485" dirty="0">
              <a:solidFill>
                <a:srgbClr val="00694C"/>
              </a:solidFill>
              <a:latin typeface="Raleway Semi-Bold"/>
            </a:endParaRPr>
          </a:p>
          <a:p>
            <a:pPr>
              <a:lnSpc>
                <a:spcPts val="3479"/>
              </a:lnSpc>
            </a:pPr>
            <a:r>
              <a:rPr lang="en-US" sz="2485" dirty="0">
                <a:solidFill>
                  <a:srgbClr val="00694C"/>
                </a:solidFill>
                <a:latin typeface="Raleway Bold"/>
              </a:rPr>
              <a:t>9)Confusion Matrix: </a:t>
            </a:r>
            <a:r>
              <a:rPr lang="en-US" sz="2485" dirty="0">
                <a:solidFill>
                  <a:srgbClr val="00694C"/>
                </a:solidFill>
                <a:latin typeface="Raleway Semi-Bold"/>
              </a:rPr>
              <a:t>Plot the confusion matrix to visualize the model's performance in classifying different types of failures.</a:t>
            </a:r>
          </a:p>
          <a:p>
            <a:pPr>
              <a:lnSpc>
                <a:spcPts val="3479"/>
              </a:lnSpc>
            </a:pPr>
            <a:endParaRPr lang="en-US" sz="2485" dirty="0">
              <a:solidFill>
                <a:srgbClr val="00694C"/>
              </a:solidFill>
              <a:latin typeface="Raleway Semi-Bold"/>
            </a:endParaRPr>
          </a:p>
          <a:p>
            <a:pPr>
              <a:lnSpc>
                <a:spcPts val="3479"/>
              </a:lnSpc>
              <a:spcBef>
                <a:spcPct val="0"/>
              </a:spcBef>
            </a:pPr>
            <a:r>
              <a:rPr lang="en-US" sz="2485" dirty="0">
                <a:solidFill>
                  <a:srgbClr val="00694C"/>
                </a:solidFill>
                <a:latin typeface="Raleway Bold"/>
              </a:rPr>
              <a:t>10)Performance Classification Report: </a:t>
            </a:r>
            <a:r>
              <a:rPr lang="en-US" sz="2485" dirty="0">
                <a:solidFill>
                  <a:srgbClr val="00694C"/>
                </a:solidFill>
                <a:latin typeface="Raleway Semi-Bold"/>
              </a:rPr>
              <a:t>Generate a classification report summarizing the model's performance metrics, showcasing its accuracy and effectiveness in failure classification.</a:t>
            </a:r>
          </a:p>
        </p:txBody>
      </p:sp>
      <p:pic>
        <p:nvPicPr>
          <p:cNvPr id="5" name="Picture 4">
            <a:extLst>
              <a:ext uri="{FF2B5EF4-FFF2-40B4-BE49-F238E27FC236}">
                <a16:creationId xmlns:a16="http://schemas.microsoft.com/office/drawing/2014/main" id="{5CE40F3B-B58F-34E4-FCBE-F1EF128797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92961" y="4305299"/>
            <a:ext cx="8370720" cy="5665365"/>
          </a:xfrm>
          <a:prstGeom prst="rect">
            <a:avLst/>
          </a:prstGeom>
        </p:spPr>
      </p:pic>
      <p:pic>
        <p:nvPicPr>
          <p:cNvPr id="7" name="Picture 6">
            <a:extLst>
              <a:ext uri="{FF2B5EF4-FFF2-40B4-BE49-F238E27FC236}">
                <a16:creationId xmlns:a16="http://schemas.microsoft.com/office/drawing/2014/main" id="{6FB0C3B3-E2BD-7968-FA8D-777974D883DE}"/>
              </a:ext>
            </a:extLst>
          </p:cNvPr>
          <p:cNvPicPr>
            <a:picLocks noChangeAspect="1"/>
          </p:cNvPicPr>
          <p:nvPr/>
        </p:nvPicPr>
        <p:blipFill>
          <a:blip r:embed="rId3"/>
          <a:stretch>
            <a:fillRect/>
          </a:stretch>
        </p:blipFill>
        <p:spPr>
          <a:xfrm>
            <a:off x="0" y="4305299"/>
            <a:ext cx="9392961" cy="5665365"/>
          </a:xfrm>
          <a:prstGeom prst="rect">
            <a:avLst/>
          </a:prstGeom>
        </p:spPr>
      </p:pic>
      <p:sp>
        <p:nvSpPr>
          <p:cNvPr id="9" name="TextBox 8">
            <a:extLst>
              <a:ext uri="{FF2B5EF4-FFF2-40B4-BE49-F238E27FC236}">
                <a16:creationId xmlns:a16="http://schemas.microsoft.com/office/drawing/2014/main" id="{12EF33EF-BB84-B488-FBAD-B2AA581944D2}"/>
              </a:ext>
            </a:extLst>
          </p:cNvPr>
          <p:cNvSpPr txBox="1"/>
          <p:nvPr/>
        </p:nvSpPr>
        <p:spPr>
          <a:xfrm>
            <a:off x="8763000" y="3830746"/>
            <a:ext cx="9144000" cy="474553"/>
          </a:xfrm>
          <a:prstGeom prst="rect">
            <a:avLst/>
          </a:prstGeom>
          <a:noFill/>
        </p:spPr>
        <p:txBody>
          <a:bodyPr wrap="square">
            <a:spAutoFit/>
          </a:bodyPr>
          <a:lstStyle/>
          <a:p>
            <a:pPr marL="0" lvl="1" indent="0" algn="ctr">
              <a:lnSpc>
                <a:spcPts val="3442"/>
              </a:lnSpc>
            </a:pPr>
            <a:r>
              <a:rPr lang="en-US" spc="-175" dirty="0">
                <a:solidFill>
                  <a:srgbClr val="00694C"/>
                </a:solidFill>
                <a:latin typeface="Raleway Bold"/>
              </a:rPr>
              <a:t>Model  Simulation</a:t>
            </a:r>
            <a:endParaRPr lang="en-US" sz="1800" spc="-175" dirty="0">
              <a:solidFill>
                <a:srgbClr val="00694C"/>
              </a:solidFill>
              <a:latin typeface="Raleway Bold"/>
            </a:endParaRPr>
          </a:p>
        </p:txBody>
      </p:sp>
      <p:sp>
        <p:nvSpPr>
          <p:cNvPr id="10" name="TextBox 9">
            <a:extLst>
              <a:ext uri="{FF2B5EF4-FFF2-40B4-BE49-F238E27FC236}">
                <a16:creationId xmlns:a16="http://schemas.microsoft.com/office/drawing/2014/main" id="{0341FAC7-C341-1388-06E9-EE4E75CE05D8}"/>
              </a:ext>
            </a:extLst>
          </p:cNvPr>
          <p:cNvSpPr txBox="1"/>
          <p:nvPr/>
        </p:nvSpPr>
        <p:spPr>
          <a:xfrm>
            <a:off x="-762000" y="3817835"/>
            <a:ext cx="9144000" cy="474553"/>
          </a:xfrm>
          <a:prstGeom prst="rect">
            <a:avLst/>
          </a:prstGeom>
          <a:noFill/>
        </p:spPr>
        <p:txBody>
          <a:bodyPr wrap="square">
            <a:spAutoFit/>
          </a:bodyPr>
          <a:lstStyle/>
          <a:p>
            <a:pPr marL="0" lvl="1" indent="0" algn="ctr">
              <a:lnSpc>
                <a:spcPts val="3442"/>
              </a:lnSpc>
            </a:pPr>
            <a:r>
              <a:rPr lang="en-US" sz="1800" dirty="0">
                <a:solidFill>
                  <a:srgbClr val="00694C"/>
                </a:solidFill>
                <a:latin typeface="Raleway Bold"/>
              </a:rPr>
              <a:t>Performance Classification Report:</a:t>
            </a:r>
            <a:endParaRPr lang="en-US" sz="1800" spc="-175" dirty="0">
              <a:solidFill>
                <a:srgbClr val="00694C"/>
              </a:solidFill>
              <a:latin typeface="Raleway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a:off x="969975" y="3200840"/>
            <a:ext cx="8174025" cy="6057460"/>
          </a:xfrm>
          <a:custGeom>
            <a:avLst/>
            <a:gdLst/>
            <a:ahLst/>
            <a:cxnLst/>
            <a:rect l="l" t="t" r="r" b="b"/>
            <a:pathLst>
              <a:path w="8174025" h="6057460">
                <a:moveTo>
                  <a:pt x="0" y="0"/>
                </a:moveTo>
                <a:lnTo>
                  <a:pt x="8174025" y="0"/>
                </a:lnTo>
                <a:lnTo>
                  <a:pt x="8174025" y="6057460"/>
                </a:lnTo>
                <a:lnTo>
                  <a:pt x="0" y="6057460"/>
                </a:lnTo>
                <a:lnTo>
                  <a:pt x="0" y="0"/>
                </a:lnTo>
                <a:close/>
              </a:path>
            </a:pathLst>
          </a:custGeom>
          <a:blipFill>
            <a:blip r:embed="rId2"/>
            <a:stretch>
              <a:fillRect l="-30205"/>
            </a:stretch>
          </a:blipFill>
        </p:spPr>
      </p:sp>
      <p:sp>
        <p:nvSpPr>
          <p:cNvPr id="3" name="Freeform 3"/>
          <p:cNvSpPr/>
          <p:nvPr/>
        </p:nvSpPr>
        <p:spPr>
          <a:xfrm>
            <a:off x="9821615" y="3200840"/>
            <a:ext cx="7861033" cy="6156649"/>
          </a:xfrm>
          <a:custGeom>
            <a:avLst/>
            <a:gdLst/>
            <a:ahLst/>
            <a:cxnLst/>
            <a:rect l="l" t="t" r="r" b="b"/>
            <a:pathLst>
              <a:path w="7861033" h="6156649">
                <a:moveTo>
                  <a:pt x="0" y="0"/>
                </a:moveTo>
                <a:lnTo>
                  <a:pt x="7861033" y="0"/>
                </a:lnTo>
                <a:lnTo>
                  <a:pt x="7861033" y="6156649"/>
                </a:lnTo>
                <a:lnTo>
                  <a:pt x="0" y="6156649"/>
                </a:lnTo>
                <a:lnTo>
                  <a:pt x="0" y="0"/>
                </a:lnTo>
                <a:close/>
              </a:path>
            </a:pathLst>
          </a:custGeom>
          <a:blipFill>
            <a:blip r:embed="rId3"/>
            <a:stretch>
              <a:fillRect/>
            </a:stretch>
          </a:blipFill>
        </p:spPr>
      </p:sp>
      <p:sp>
        <p:nvSpPr>
          <p:cNvPr id="4" name="TextBox 4"/>
          <p:cNvSpPr txBox="1"/>
          <p:nvPr/>
        </p:nvSpPr>
        <p:spPr>
          <a:xfrm>
            <a:off x="883858" y="397915"/>
            <a:ext cx="17404142" cy="2251075"/>
          </a:xfrm>
          <a:prstGeom prst="rect">
            <a:avLst/>
          </a:prstGeom>
        </p:spPr>
        <p:txBody>
          <a:bodyPr lIns="0" tIns="0" rIns="0" bIns="0" rtlCol="0" anchor="t">
            <a:spAutoFit/>
          </a:bodyPr>
          <a:lstStyle/>
          <a:p>
            <a:pPr algn="just">
              <a:lnSpc>
                <a:spcPts val="3080"/>
              </a:lnSpc>
            </a:pPr>
            <a:r>
              <a:rPr lang="en-US" sz="2200" dirty="0">
                <a:solidFill>
                  <a:srgbClr val="00694C"/>
                </a:solidFill>
                <a:latin typeface="Raleway Bold"/>
              </a:rPr>
              <a:t>11)Result Analysis:</a:t>
            </a:r>
            <a:r>
              <a:rPr lang="en-US" sz="2200" dirty="0">
                <a:solidFill>
                  <a:srgbClr val="00694C"/>
                </a:solidFill>
                <a:latin typeface="Raleway Semi-Bold"/>
              </a:rPr>
              <a:t> The model's high accuracy rate of </a:t>
            </a:r>
            <a:r>
              <a:rPr lang="en-US" sz="2200" dirty="0">
                <a:solidFill>
                  <a:srgbClr val="00694C"/>
                </a:solidFill>
                <a:latin typeface="Raleway Bold"/>
              </a:rPr>
              <a:t>99.30%</a:t>
            </a:r>
            <a:r>
              <a:rPr lang="en-US" sz="2200" dirty="0">
                <a:solidFill>
                  <a:srgbClr val="00694C"/>
                </a:solidFill>
                <a:latin typeface="Raleway Semi-Bold"/>
              </a:rPr>
              <a:t>, highlighting its reliability in predicting machine failures.</a:t>
            </a:r>
          </a:p>
          <a:p>
            <a:pPr algn="just">
              <a:lnSpc>
                <a:spcPts val="3080"/>
              </a:lnSpc>
            </a:pPr>
            <a:endParaRPr lang="en-US" sz="2200" dirty="0">
              <a:solidFill>
                <a:srgbClr val="00694C"/>
              </a:solidFill>
              <a:latin typeface="Raleway Semi-Bold"/>
            </a:endParaRPr>
          </a:p>
          <a:p>
            <a:pPr algn="just">
              <a:lnSpc>
                <a:spcPts val="3919"/>
              </a:lnSpc>
            </a:pPr>
            <a:r>
              <a:rPr lang="en-US" sz="2799" dirty="0">
                <a:solidFill>
                  <a:srgbClr val="00694C"/>
                </a:solidFill>
                <a:latin typeface="Raleway Bold"/>
              </a:rPr>
              <a:t>Conclusion:</a:t>
            </a:r>
            <a:r>
              <a:rPr lang="en-US" sz="2799" dirty="0">
                <a:solidFill>
                  <a:srgbClr val="00694C"/>
                </a:solidFill>
                <a:latin typeface="Raleway Semi-Bold"/>
              </a:rPr>
              <a:t> </a:t>
            </a:r>
            <a:r>
              <a:rPr lang="en-US" sz="2799" dirty="0">
                <a:solidFill>
                  <a:srgbClr val="00694C"/>
                </a:solidFill>
                <a:latin typeface="Raleway Bold"/>
              </a:rPr>
              <a:t>Summarize the methodology's effectiveness in accurately classifying machine failures, demonstrating the potential for proactive maintenance and cost savings.</a:t>
            </a:r>
          </a:p>
          <a:p>
            <a:pPr algn="just">
              <a:lnSpc>
                <a:spcPts val="3919"/>
              </a:lnSpc>
              <a:spcBef>
                <a:spcPct val="0"/>
              </a:spcBef>
            </a:pPr>
            <a:endParaRPr lang="en-US" sz="2799" dirty="0">
              <a:solidFill>
                <a:srgbClr val="00694C"/>
              </a:solidFill>
              <a:latin typeface="Raleway Bold"/>
            </a:endParaRPr>
          </a:p>
        </p:txBody>
      </p:sp>
      <p:sp>
        <p:nvSpPr>
          <p:cNvPr id="5" name="TextBox 5"/>
          <p:cNvSpPr txBox="1"/>
          <p:nvPr/>
        </p:nvSpPr>
        <p:spPr>
          <a:xfrm>
            <a:off x="1028700" y="2713208"/>
            <a:ext cx="7733290" cy="487632"/>
          </a:xfrm>
          <a:prstGeom prst="rect">
            <a:avLst/>
          </a:prstGeom>
        </p:spPr>
        <p:txBody>
          <a:bodyPr lIns="0" tIns="0" rIns="0" bIns="0" rtlCol="0" anchor="t">
            <a:spAutoFit/>
          </a:bodyPr>
          <a:lstStyle/>
          <a:p>
            <a:pPr marL="0" lvl="1" indent="0" algn="ctr">
              <a:lnSpc>
                <a:spcPts val="3442"/>
              </a:lnSpc>
            </a:pPr>
            <a:r>
              <a:rPr lang="en-US" sz="3824" spc="-175">
                <a:solidFill>
                  <a:srgbClr val="00694C"/>
                </a:solidFill>
                <a:latin typeface="Raleway Bold"/>
              </a:rPr>
              <a:t>Random Forest Tree</a:t>
            </a:r>
          </a:p>
        </p:txBody>
      </p:sp>
      <p:sp>
        <p:nvSpPr>
          <p:cNvPr id="6" name="TextBox 6"/>
          <p:cNvSpPr txBox="1"/>
          <p:nvPr/>
        </p:nvSpPr>
        <p:spPr>
          <a:xfrm>
            <a:off x="9821615" y="2713208"/>
            <a:ext cx="7733290" cy="487632"/>
          </a:xfrm>
          <a:prstGeom prst="rect">
            <a:avLst/>
          </a:prstGeom>
        </p:spPr>
        <p:txBody>
          <a:bodyPr lIns="0" tIns="0" rIns="0" bIns="0" rtlCol="0" anchor="t">
            <a:spAutoFit/>
          </a:bodyPr>
          <a:lstStyle/>
          <a:p>
            <a:pPr marL="0" lvl="1" indent="0" algn="ctr">
              <a:lnSpc>
                <a:spcPts val="3442"/>
              </a:lnSpc>
            </a:pPr>
            <a:r>
              <a:rPr lang="en-US" sz="3824" spc="-175" dirty="0">
                <a:solidFill>
                  <a:srgbClr val="00694C"/>
                </a:solidFill>
                <a:latin typeface="Raleway Bold"/>
              </a:rPr>
              <a:t>Confusion Matrix Plot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232</TotalTime>
  <Words>590</Words>
  <Application>Microsoft Office PowerPoint</Application>
  <PresentationFormat>Custom</PresentationFormat>
  <Paragraphs>52</Paragraphs>
  <Slides>10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Calibri</vt:lpstr>
      <vt:lpstr>Raleway Medium</vt:lpstr>
      <vt:lpstr>Raleway Bold</vt:lpstr>
      <vt:lpstr>Arial</vt:lpstr>
      <vt:lpstr>Raleway Semi-Bold</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Modern Analysis of Results Presentation</dc:title>
  <cp:lastModifiedBy>rishit rastogi</cp:lastModifiedBy>
  <cp:revision>4</cp:revision>
  <dcterms:created xsi:type="dcterms:W3CDTF">2006-08-16T00:00:00Z</dcterms:created>
  <dcterms:modified xsi:type="dcterms:W3CDTF">2024-04-08T06:39:32Z</dcterms:modified>
  <dc:identifier>DAGBDMPsLyw</dc:identifier>
</cp:coreProperties>
</file>

<file path=docProps/thumbnail.jpeg>
</file>